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5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321" r:id="rId3"/>
    <p:sldId id="322" r:id="rId4"/>
    <p:sldId id="323" r:id="rId5"/>
    <p:sldId id="324" r:id="rId6"/>
    <p:sldId id="336" r:id="rId7"/>
    <p:sldId id="337" r:id="rId8"/>
    <p:sldId id="325" r:id="rId9"/>
    <p:sldId id="326" r:id="rId10"/>
    <p:sldId id="327" r:id="rId11"/>
    <p:sldId id="338" r:id="rId12"/>
    <p:sldId id="339" r:id="rId13"/>
    <p:sldId id="328" r:id="rId14"/>
    <p:sldId id="329" r:id="rId15"/>
    <p:sldId id="340" r:id="rId16"/>
    <p:sldId id="331" r:id="rId17"/>
    <p:sldId id="330" r:id="rId18"/>
    <p:sldId id="332" r:id="rId19"/>
    <p:sldId id="334" r:id="rId20"/>
    <p:sldId id="335" r:id="rId21"/>
    <p:sldId id="333" r:id="rId22"/>
  </p:sldIdLst>
  <p:sldSz cx="9144000" cy="5143500" type="screen16x9"/>
  <p:notesSz cx="6858000" cy="9144000"/>
  <p:embeddedFontLs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Titillium Web" panose="020B0604020202020204" charset="0"/>
      <p:regular r:id="rId28"/>
      <p:bold r:id="rId29"/>
      <p:italic r:id="rId30"/>
      <p:boldItalic r:id="rId31"/>
    </p:embeddedFont>
    <p:embeddedFont>
      <p:font typeface="Open Sans Condensed" panose="020B0806030504020204" pitchFamily="34" charset="0"/>
      <p:bold r:id="rId32"/>
    </p:embeddedFont>
    <p:embeddedFont>
      <p:font typeface="Open Sans" panose="020B0606030504020204" pitchFamily="3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3888"/>
    <a:srgbClr val="692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30" autoAdjust="0"/>
  </p:normalViewPr>
  <p:slideViewPr>
    <p:cSldViewPr>
      <p:cViewPr>
        <p:scale>
          <a:sx n="100" d="100"/>
          <a:sy n="100" d="100"/>
        </p:scale>
        <p:origin x="-210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53494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 dirty="0"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2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23528" y="208995"/>
            <a:ext cx="4991159" cy="56255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 dirty="0"/>
          </a:p>
        </p:txBody>
      </p:sp>
      <p:sp>
        <p:nvSpPr>
          <p:cNvPr id="49" name="Shape 49"/>
          <p:cNvSpPr/>
          <p:nvPr/>
        </p:nvSpPr>
        <p:spPr>
          <a:xfrm>
            <a:off x="179512" y="186325"/>
            <a:ext cx="8399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2" y="4285676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defRPr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949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8029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800" y="1586326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2" r:id="rId4"/>
    <p:sldLayoutId id="2147483663" r:id="rId5"/>
    <p:sldLayoutId id="2147483664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rladies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" t="16378" r="8444" b="16897"/>
          <a:stretch/>
        </p:blipFill>
        <p:spPr bwMode="auto">
          <a:xfrm>
            <a:off x="299086" y="195486"/>
            <a:ext cx="2043876" cy="164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123728" y="600239"/>
            <a:ext cx="63209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0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Ladies Santa Fe</a:t>
            </a:r>
            <a:endParaRPr lang="en-US" sz="8000" dirty="0">
              <a:solidFill>
                <a:srgbClr val="692C6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35596" y="2300096"/>
            <a:ext cx="422583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MUJERES EN</a:t>
            </a:r>
          </a:p>
          <a:p>
            <a:pPr algn="ctr">
              <a:lnSpc>
                <a:spcPts val="60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CIENCIAS DE</a:t>
            </a:r>
          </a:p>
          <a:p>
            <a:pPr algn="ctr">
              <a:lnSpc>
                <a:spcPts val="6000"/>
              </a:lnSpc>
            </a:pPr>
            <a:r>
              <a:rPr lang="es-ES_tradnl" sz="5400" b="1" dirty="0" smtClean="0">
                <a:solidFill>
                  <a:srgbClr val="692C6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COMPUTACIÓN</a:t>
            </a:r>
            <a:endParaRPr lang="en-US" sz="5400" b="1" dirty="0">
              <a:solidFill>
                <a:srgbClr val="692C6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Elipse"/>
          <p:cNvSpPr/>
          <p:nvPr/>
        </p:nvSpPr>
        <p:spPr>
          <a:xfrm>
            <a:off x="6156176" y="2246362"/>
            <a:ext cx="2736304" cy="273630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4824028" y="1813756"/>
            <a:ext cx="1656184" cy="165618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4349998" y="3318842"/>
            <a:ext cx="1656184" cy="1656184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2761481" y="1442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library(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dplyr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</a:t>
            </a:r>
          </a:p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library(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magrittr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)</a:t>
            </a:r>
          </a:p>
          <a:p>
            <a:pPr algn="ctr"/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rladies_global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%&gt;% filter(city == ‘Santa Fe')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Elipse"/>
          <p:cNvSpPr/>
          <p:nvPr/>
        </p:nvSpPr>
        <p:spPr>
          <a:xfrm>
            <a:off x="4317993" y="732075"/>
            <a:ext cx="3144137" cy="3144137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6 Grupo"/>
          <p:cNvGrpSpPr/>
          <p:nvPr/>
        </p:nvGrpSpPr>
        <p:grpSpPr>
          <a:xfrm>
            <a:off x="3347864" y="555526"/>
            <a:ext cx="5084393" cy="4377668"/>
            <a:chOff x="4013738" y="394951"/>
            <a:chExt cx="5084393" cy="4377668"/>
          </a:xfrm>
        </p:grpSpPr>
        <p:sp>
          <p:nvSpPr>
            <p:cNvPr id="8" name="7 CuadroTexto"/>
            <p:cNvSpPr txBox="1"/>
            <p:nvPr/>
          </p:nvSpPr>
          <p:spPr>
            <a:xfrm>
              <a:off x="4013738" y="3756956"/>
              <a:ext cx="50843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Hedy</a:t>
              </a:r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Lamarr</a:t>
              </a:r>
              <a:endParaRPr lang="es-ES_tradnl" sz="24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Descubrió el espectro ancho y el salto de frecuencia, que son tecnologías fundamentales para el Bluetooth.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 rot="1338783">
              <a:off x="6765944" y="394951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1914-2000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10" name="9 Grupo"/>
          <p:cNvGrpSpPr/>
          <p:nvPr/>
        </p:nvGrpSpPr>
        <p:grpSpPr>
          <a:xfrm>
            <a:off x="78959" y="282020"/>
            <a:ext cx="3068469" cy="2959655"/>
            <a:chOff x="78959" y="282020"/>
            <a:chExt cx="3068469" cy="2959655"/>
          </a:xfrm>
        </p:grpSpPr>
        <p:grpSp>
          <p:nvGrpSpPr>
            <p:cNvPr id="3" name="2 Grupo"/>
            <p:cNvGrpSpPr/>
            <p:nvPr/>
          </p:nvGrpSpPr>
          <p:grpSpPr>
            <a:xfrm>
              <a:off x="78959" y="282020"/>
              <a:ext cx="3068469" cy="2642679"/>
              <a:chOff x="78959" y="282020"/>
              <a:chExt cx="3068469" cy="2642679"/>
            </a:xfrm>
          </p:grpSpPr>
          <p:sp>
            <p:nvSpPr>
              <p:cNvPr id="4" name="3 Elipse"/>
              <p:cNvSpPr/>
              <p:nvPr/>
            </p:nvSpPr>
            <p:spPr>
              <a:xfrm>
                <a:off x="611560" y="627534"/>
                <a:ext cx="2297165" cy="229716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4 CuadroTexto"/>
              <p:cNvSpPr txBox="1"/>
              <p:nvPr/>
            </p:nvSpPr>
            <p:spPr>
              <a:xfrm rot="20883274">
                <a:off x="78959" y="282020"/>
                <a:ext cx="30684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000" dirty="0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¿Y los auriculares </a:t>
                </a:r>
                <a:r>
                  <a:rPr lang="es-ES_tradnl" sz="2000" dirty="0" err="1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bluetooth</a:t>
                </a:r>
                <a:r>
                  <a:rPr lang="es-ES_tradnl" sz="2000" dirty="0" smtClean="0">
                    <a:solidFill>
                      <a:schemeClr val="tx2">
                        <a:lumMod val="2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?</a:t>
                </a:r>
                <a:endParaRPr lang="en-US" sz="2000" dirty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</p:grpSp>
        <p:pic>
          <p:nvPicPr>
            <p:cNvPr id="1026" name="Picture 2" descr="Image result for bluetoot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142302"/>
              <a:ext cx="720080" cy="1099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96278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s://cdn-images-1.medium.com/max/640/1*5hg6QbSM-Za9lZ-AH-t1G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793335"/>
            <a:ext cx="4923693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Kathleen Booth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55525"/>
            <a:ext cx="3171825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 rot="20808981">
            <a:off x="3498656" y="166644"/>
            <a:ext cx="3738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Kathleen</a:t>
            </a:r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Booth</a:t>
            </a:r>
            <a:endParaRPr lang="es-ES_tradnl" sz="2800" dirty="0" smtClean="0">
              <a:solidFill>
                <a:srgbClr val="863888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Primer lenguaje </a:t>
            </a:r>
            <a:r>
              <a:rPr lang="es-ES_tradnl" sz="2000" i="1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assembly</a:t>
            </a:r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particiones binarias, fundamentos de machine </a:t>
            </a:r>
            <a:r>
              <a:rPr lang="es-ES_tradnl" sz="200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learning</a:t>
            </a:r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propuso los videojuegos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 rot="20524112">
            <a:off x="296837" y="280594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1863-1941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7" name="6 Grupo"/>
          <p:cNvGrpSpPr/>
          <p:nvPr/>
        </p:nvGrpSpPr>
        <p:grpSpPr>
          <a:xfrm>
            <a:off x="6070963" y="1765281"/>
            <a:ext cx="2796487" cy="892832"/>
            <a:chOff x="3171283" y="1309236"/>
            <a:chExt cx="2796487" cy="892832"/>
          </a:xfrm>
        </p:grpSpPr>
        <p:sp>
          <p:nvSpPr>
            <p:cNvPr id="9" name="8 CuadroTexto"/>
            <p:cNvSpPr txBox="1"/>
            <p:nvPr/>
          </p:nvSpPr>
          <p:spPr>
            <a:xfrm rot="923979">
              <a:off x="3302643" y="1309236"/>
              <a:ext cx="2665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Primera descripción de machine </a:t>
              </a:r>
              <a:r>
                <a:rPr lang="es-ES_tradnl" sz="2000" b="1" dirty="0" err="1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learning</a:t>
              </a:r>
              <a:r>
                <a:rPr lang="es-ES_tradnl" sz="20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: 1953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" name="7 Flecha derecha"/>
            <p:cNvSpPr/>
            <p:nvPr/>
          </p:nvSpPr>
          <p:spPr>
            <a:xfrm rot="19257428">
              <a:off x="3171283" y="1777111"/>
              <a:ext cx="672001" cy="42495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0196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veronica dahl"/>
          <p:cNvSpPr>
            <a:spLocks noChangeAspect="1" noChangeArrowheads="1"/>
          </p:cNvSpPr>
          <p:nvPr/>
        </p:nvSpPr>
        <p:spPr bwMode="auto">
          <a:xfrm>
            <a:off x="155575" y="-1417638"/>
            <a:ext cx="19050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5 Grupo"/>
          <p:cNvGrpSpPr/>
          <p:nvPr/>
        </p:nvGrpSpPr>
        <p:grpSpPr>
          <a:xfrm>
            <a:off x="227251" y="674390"/>
            <a:ext cx="3136637" cy="3441606"/>
            <a:chOff x="-148813" y="1347614"/>
            <a:chExt cx="3136637" cy="3441606"/>
          </a:xfrm>
        </p:grpSpPr>
        <p:sp>
          <p:nvSpPr>
            <p:cNvPr id="4" name="3 Elipse"/>
            <p:cNvSpPr/>
            <p:nvPr/>
          </p:nvSpPr>
          <p:spPr>
            <a:xfrm>
              <a:off x="488507" y="1347614"/>
              <a:ext cx="2499317" cy="344160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 Elipse"/>
            <p:cNvSpPr/>
            <p:nvPr/>
          </p:nvSpPr>
          <p:spPr>
            <a:xfrm>
              <a:off x="-148813" y="3417401"/>
              <a:ext cx="1274639" cy="127463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430623" y="141519"/>
            <a:ext cx="4680520" cy="427807"/>
            <a:chOff x="1907704" y="51470"/>
            <a:chExt cx="4680520" cy="427807"/>
          </a:xfrm>
        </p:grpSpPr>
        <p:sp>
          <p:nvSpPr>
            <p:cNvPr id="8" name="7 CuadroTexto"/>
            <p:cNvSpPr txBox="1"/>
            <p:nvPr/>
          </p:nvSpPr>
          <p:spPr>
            <a:xfrm>
              <a:off x="1907704" y="79167"/>
              <a:ext cx="701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UBA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9" name="8 Flecha derecha"/>
            <p:cNvSpPr/>
            <p:nvPr/>
          </p:nvSpPr>
          <p:spPr>
            <a:xfrm>
              <a:off x="2734583" y="151739"/>
              <a:ext cx="672001" cy="21247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3491880" y="51470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FRANCIA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1" name="10 Flecha derecha"/>
            <p:cNvSpPr/>
            <p:nvPr/>
          </p:nvSpPr>
          <p:spPr>
            <a:xfrm>
              <a:off x="4716016" y="151739"/>
              <a:ext cx="672001" cy="21247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11 CuadroTexto"/>
            <p:cNvSpPr txBox="1"/>
            <p:nvPr/>
          </p:nvSpPr>
          <p:spPr>
            <a:xfrm>
              <a:off x="5364088" y="51470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CANADA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4" name="13 CuadroTexto"/>
          <p:cNvSpPr txBox="1"/>
          <p:nvPr/>
        </p:nvSpPr>
        <p:spPr>
          <a:xfrm rot="21181045">
            <a:off x="353907" y="303944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1951-presente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14 CuadroTexto"/>
          <p:cNvSpPr txBox="1"/>
          <p:nvPr/>
        </p:nvSpPr>
        <p:spPr>
          <a:xfrm rot="241514">
            <a:off x="-50616" y="4192218"/>
            <a:ext cx="345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Verónica </a:t>
            </a:r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Dahl</a:t>
            </a:r>
            <a:endParaRPr lang="es-ES_tradnl" sz="2800" dirty="0" smtClean="0">
              <a:solidFill>
                <a:srgbClr val="863888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PhD, Programación Lógica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3791183" y="1180230"/>
            <a:ext cx="4718794" cy="1247731"/>
            <a:chOff x="3791183" y="1180230"/>
            <a:chExt cx="4718794" cy="1247731"/>
          </a:xfrm>
        </p:grpSpPr>
        <p:sp>
          <p:nvSpPr>
            <p:cNvPr id="17" name="16 CuadroTexto"/>
            <p:cNvSpPr txBox="1"/>
            <p:nvPr/>
          </p:nvSpPr>
          <p:spPr>
            <a:xfrm>
              <a:off x="3791183" y="1332956"/>
              <a:ext cx="34319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Nuevo Lenguaje: HYPROLOG</a:t>
              </a: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Fundadora de Programación Lógica</a:t>
              </a: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Libro: “</a:t>
              </a:r>
              <a:r>
                <a:rPr lang="es-ES_tradnl" sz="1800" dirty="0" err="1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Logic</a:t>
              </a:r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1800" dirty="0" err="1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Grammars</a:t>
              </a:r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”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pic>
          <p:nvPicPr>
            <p:cNvPr id="5124" name="Picture 4" descr="Image result for human genom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9802" y="1180230"/>
              <a:ext cx="1300175" cy="124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18 CuadroTexto"/>
          <p:cNvSpPr txBox="1"/>
          <p:nvPr/>
        </p:nvSpPr>
        <p:spPr>
          <a:xfrm>
            <a:off x="6690922" y="3280152"/>
            <a:ext cx="2485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 smtClean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Creó modelos de computación lingüística que reformaron el análisis automático de moléculas biológicas.</a:t>
            </a:r>
            <a:endParaRPr lang="en-US" sz="1800" dirty="0">
              <a:solidFill>
                <a:schemeClr val="tx2">
                  <a:lumMod val="2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2" name="21 Flecha derecha"/>
          <p:cNvSpPr/>
          <p:nvPr/>
        </p:nvSpPr>
        <p:spPr>
          <a:xfrm rot="13441903">
            <a:off x="6626036" y="2674829"/>
            <a:ext cx="1063077" cy="3361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22 Grupo"/>
          <p:cNvGrpSpPr/>
          <p:nvPr/>
        </p:nvGrpSpPr>
        <p:grpSpPr>
          <a:xfrm>
            <a:off x="3564929" y="2344856"/>
            <a:ext cx="2899739" cy="2593331"/>
            <a:chOff x="3564929" y="2344856"/>
            <a:chExt cx="2899739" cy="2593331"/>
          </a:xfrm>
        </p:grpSpPr>
        <p:sp>
          <p:nvSpPr>
            <p:cNvPr id="20" name="19 CuadroTexto"/>
            <p:cNvSpPr txBox="1"/>
            <p:nvPr/>
          </p:nvSpPr>
          <p:spPr>
            <a:xfrm>
              <a:off x="3564929" y="3075806"/>
              <a:ext cx="2899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Logró que el </a:t>
              </a:r>
              <a:r>
                <a:rPr lang="es-ES_tradnl" sz="1800" dirty="0" err="1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Canada</a:t>
              </a:r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1800" dirty="0" err="1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Research</a:t>
              </a:r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Council le reintegrara costos de cuidados de hijos a madres científicas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21" name="20 Elipse"/>
            <p:cNvSpPr/>
            <p:nvPr/>
          </p:nvSpPr>
          <p:spPr>
            <a:xfrm>
              <a:off x="3564929" y="3939902"/>
              <a:ext cx="998285" cy="998285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Flecha derecha"/>
            <p:cNvSpPr/>
            <p:nvPr/>
          </p:nvSpPr>
          <p:spPr>
            <a:xfrm rot="3213957">
              <a:off x="3553661" y="2460534"/>
              <a:ext cx="789428" cy="55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06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rie cur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7694"/>
            <a:ext cx="4680520" cy="28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17537" y="339502"/>
            <a:ext cx="60486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Marie </a:t>
            </a:r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Skłodowska</a:t>
            </a:r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Curie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Descubrió nuevos elementos: Radio y Polonio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Clarificó cómo funcionan los Rayos-X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Demostró que los átomos son divisibles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 rot="1251480">
            <a:off x="3751699" y="1897299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1867-1934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6084168" y="536317"/>
            <a:ext cx="2520280" cy="1719367"/>
            <a:chOff x="6084168" y="536317"/>
            <a:chExt cx="2520280" cy="1719367"/>
          </a:xfrm>
        </p:grpSpPr>
        <p:pic>
          <p:nvPicPr>
            <p:cNvPr id="2052" name="Picture 4" descr="Image result for ra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536317"/>
              <a:ext cx="1217712" cy="1217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1031548"/>
              <a:ext cx="1224136" cy="1224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6 Grupo"/>
          <p:cNvGrpSpPr/>
          <p:nvPr/>
        </p:nvGrpSpPr>
        <p:grpSpPr>
          <a:xfrm>
            <a:off x="5379666" y="2715766"/>
            <a:ext cx="3943668" cy="2135463"/>
            <a:chOff x="5379666" y="2715766"/>
            <a:chExt cx="3943668" cy="2135463"/>
          </a:xfrm>
        </p:grpSpPr>
        <p:pic>
          <p:nvPicPr>
            <p:cNvPr id="2056" name="Picture 8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666" y="2715766"/>
              <a:ext cx="3224782" cy="2075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CuadroTexto"/>
            <p:cNvSpPr txBox="1"/>
            <p:nvPr/>
          </p:nvSpPr>
          <p:spPr>
            <a:xfrm rot="20538890">
              <a:off x="6026544" y="3897122"/>
              <a:ext cx="32967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Premio Nobel en Física y Química</a:t>
              </a:r>
              <a:endParaRPr lang="en-US" sz="28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970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79512" y="833100"/>
            <a:ext cx="88569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EL MUNDO LE PERTENECE A AQUELLOS QUE CREEN EN SUS SUEÑOS</a:t>
            </a:r>
          </a:p>
          <a:p>
            <a:pPr algn="ctr"/>
            <a:endParaRPr lang="es-ES_tradnl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algn="ctr"/>
            <a:r>
              <a:rPr lang="es-ES_tradnl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ELEANOR ROOSEVELT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712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9462" y="1275606"/>
            <a:ext cx="8856984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MÁS MUJERES GENIALES</a:t>
            </a:r>
          </a:p>
          <a:p>
            <a:pPr algn="ctr"/>
            <a:r>
              <a:rPr lang="es-ES_tradnl" sz="35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</a:t>
            </a:r>
            <a:r>
              <a:rPr lang="es-ES_tradnl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://medium.com/a-computer-of-ones-own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50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411510"/>
            <a:ext cx="88569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¿TE ANIMÁS A</a:t>
            </a:r>
          </a:p>
          <a:p>
            <a:pPr algn="ctr"/>
            <a:r>
              <a:rPr lang="es-ES_tradnl" sz="6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EMPEZAR A PROGRAMAR?</a:t>
            </a:r>
          </a:p>
        </p:txBody>
      </p:sp>
    </p:spTree>
    <p:extLst>
      <p:ext uri="{BB962C8B-B14F-4D97-AF65-F5344CB8AC3E}">
        <p14:creationId xmlns:p14="http://schemas.microsoft.com/office/powerpoint/2010/main" val="3298909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208995"/>
            <a:ext cx="5328592" cy="562555"/>
          </a:xfrm>
        </p:spPr>
        <p:txBody>
          <a:bodyPr/>
          <a:lstStyle/>
          <a:p>
            <a:r>
              <a:rPr lang="es-ES_tradnl" sz="3600" dirty="0" smtClean="0"/>
              <a:t>¡LOS INVITAMOS A R-LADIES!</a:t>
            </a:r>
            <a:endParaRPr lang="en-US" sz="3600" dirty="0"/>
          </a:p>
        </p:txBody>
      </p:sp>
      <p:grpSp>
        <p:nvGrpSpPr>
          <p:cNvPr id="4" name="3 Grupo"/>
          <p:cNvGrpSpPr/>
          <p:nvPr/>
        </p:nvGrpSpPr>
        <p:grpSpPr>
          <a:xfrm>
            <a:off x="54546" y="1337295"/>
            <a:ext cx="5112007" cy="3810000"/>
            <a:chOff x="54546" y="1337295"/>
            <a:chExt cx="5112007" cy="3810000"/>
          </a:xfrm>
        </p:grpSpPr>
        <p:pic>
          <p:nvPicPr>
            <p:cNvPr id="4098" name="Picture 2" descr="Image result for gabriela de queiroz 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" y="1337295"/>
              <a:ext cx="38100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4 CuadroTexto"/>
            <p:cNvSpPr txBox="1"/>
            <p:nvPr/>
          </p:nvSpPr>
          <p:spPr>
            <a:xfrm rot="21155996">
              <a:off x="2965498" y="3328267"/>
              <a:ext cx="22010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Gabriela de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Queiroz</a:t>
              </a:r>
              <a:endPara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Fundadora de R-Ladies Global</a:t>
              </a:r>
            </a:p>
          </p:txBody>
        </p:sp>
      </p:grpSp>
      <p:sp>
        <p:nvSpPr>
          <p:cNvPr id="7" name="object 6"/>
          <p:cNvSpPr txBox="1"/>
          <p:nvPr/>
        </p:nvSpPr>
        <p:spPr>
          <a:xfrm>
            <a:off x="4860032" y="1337295"/>
            <a:ext cx="396044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</a:pP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R-Ladies es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organización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internacional 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cuya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misión </a:t>
            </a:r>
            <a:r>
              <a:rPr sz="2400" spc="7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 </a:t>
            </a:r>
            <a:r>
              <a:rPr sz="2400" spc="20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promover </a:t>
            </a:r>
            <a:r>
              <a:rPr sz="2400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spc="35" dirty="0" err="1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diversidad</a:t>
            </a:r>
            <a:r>
              <a:rPr lang="es-ES_tradnl" sz="2400" spc="35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6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género en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la </a:t>
            </a:r>
            <a:r>
              <a:rPr sz="2400" spc="5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comunidad </a:t>
            </a:r>
            <a:r>
              <a:rPr sz="2400" spc="4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R, </a:t>
            </a:r>
            <a:r>
              <a:rPr sz="2400" spc="3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 </a:t>
            </a:r>
            <a:r>
              <a:rPr sz="2400" spc="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través </a:t>
            </a:r>
            <a:r>
              <a:rPr sz="2400" spc="6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 </a:t>
            </a:r>
            <a:r>
              <a:rPr sz="2400" spc="10" dirty="0" err="1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reuniones</a:t>
            </a:r>
            <a:r>
              <a:rPr sz="2400" spc="1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3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presenciales,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virtuales y</a:t>
            </a:r>
            <a:r>
              <a:rPr sz="2400" spc="-32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1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mentorías  </a:t>
            </a:r>
            <a:r>
              <a:rPr sz="2400" spc="5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en </a:t>
            </a:r>
            <a:r>
              <a:rPr sz="2400" spc="-1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un </a:t>
            </a:r>
            <a:r>
              <a:rPr sz="2400" spc="65" dirty="0" err="1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espacio</a:t>
            </a:r>
            <a:r>
              <a:rPr sz="2400" spc="65" dirty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sz="2400" spc="20" dirty="0" err="1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amigable</a:t>
            </a:r>
            <a:r>
              <a:rPr sz="2400" spc="2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.</a:t>
            </a:r>
            <a:endParaRPr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7949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/>
          <p:cNvSpPr/>
          <p:nvPr/>
        </p:nvSpPr>
        <p:spPr>
          <a:xfrm>
            <a:off x="323532" y="267461"/>
            <a:ext cx="7636891" cy="338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8 Grupo"/>
          <p:cNvGrpSpPr/>
          <p:nvPr/>
        </p:nvGrpSpPr>
        <p:grpSpPr>
          <a:xfrm>
            <a:off x="395536" y="3651870"/>
            <a:ext cx="7834064" cy="1415146"/>
            <a:chOff x="395536" y="3651870"/>
            <a:chExt cx="7834064" cy="1415146"/>
          </a:xfrm>
        </p:grpSpPr>
        <p:sp>
          <p:nvSpPr>
            <p:cNvPr id="4" name="object 5"/>
            <p:cNvSpPr txBox="1"/>
            <p:nvPr/>
          </p:nvSpPr>
          <p:spPr>
            <a:xfrm>
              <a:off x="395536" y="3651870"/>
              <a:ext cx="2520747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138+</a:t>
              </a:r>
              <a:endParaRPr sz="7200" dirty="0">
                <a:latin typeface="Arial"/>
                <a:cs typeface="Arial"/>
              </a:endParaRPr>
            </a:p>
          </p:txBody>
        </p:sp>
        <p:sp>
          <p:nvSpPr>
            <p:cNvPr id="5" name="object 6"/>
            <p:cNvSpPr txBox="1"/>
            <p:nvPr/>
          </p:nvSpPr>
          <p:spPr>
            <a:xfrm>
              <a:off x="762406" y="4631131"/>
              <a:ext cx="1189355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CIUDA</a:t>
              </a:r>
              <a:r>
                <a:rPr sz="2400" b="1" spc="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D</a:t>
              </a: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ES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  <p:sp>
          <p:nvSpPr>
            <p:cNvPr id="6" name="object 7"/>
            <p:cNvSpPr txBox="1"/>
            <p:nvPr/>
          </p:nvSpPr>
          <p:spPr>
            <a:xfrm>
              <a:off x="3187581" y="4612988"/>
              <a:ext cx="808355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PAÍ</a:t>
              </a:r>
              <a:r>
                <a:rPr sz="2400" b="1" spc="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S</a:t>
              </a:r>
              <a:r>
                <a:rPr sz="2400" b="1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ES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  <p:sp>
          <p:nvSpPr>
            <p:cNvPr id="7" name="object 8"/>
            <p:cNvSpPr txBox="1"/>
            <p:nvPr/>
          </p:nvSpPr>
          <p:spPr>
            <a:xfrm>
              <a:off x="3067050" y="3651870"/>
              <a:ext cx="516255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957070" algn="l"/>
                </a:tabLst>
              </a:pP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44</a:t>
              </a:r>
              <a:r>
                <a:rPr sz="7200" b="1" dirty="0">
                  <a:solidFill>
                    <a:srgbClr val="552456"/>
                  </a:solidFill>
                  <a:latin typeface="Arial"/>
                  <a:cs typeface="Arial"/>
                </a:rPr>
                <a:t>	</a:t>
              </a:r>
              <a:r>
                <a:rPr lang="es-ES_tradnl" sz="7200" b="1" dirty="0" smtClean="0">
                  <a:solidFill>
                    <a:srgbClr val="552456"/>
                  </a:solidFill>
                  <a:latin typeface="Arial"/>
                  <a:cs typeface="Arial"/>
                </a:rPr>
                <a:t>40000+</a:t>
              </a:r>
              <a:endParaRPr sz="7200" dirty="0">
                <a:latin typeface="Arial"/>
                <a:cs typeface="Arial"/>
              </a:endParaRPr>
            </a:p>
          </p:txBody>
        </p:sp>
        <p:sp>
          <p:nvSpPr>
            <p:cNvPr id="8" name="object 9"/>
            <p:cNvSpPr txBox="1"/>
            <p:nvPr/>
          </p:nvSpPr>
          <p:spPr>
            <a:xfrm>
              <a:off x="5791200" y="4659982"/>
              <a:ext cx="1338580" cy="4070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b="1" spc="-5" dirty="0">
                  <a:solidFill>
                    <a:srgbClr val="171717"/>
                  </a:solidFill>
                  <a:latin typeface="Open Sans Condensed"/>
                  <a:cs typeface="Open Sans Condensed"/>
                </a:rPr>
                <a:t>MIEMBROS</a:t>
              </a:r>
              <a:endParaRPr sz="2400" dirty="0">
                <a:latin typeface="Open Sans Condensed"/>
                <a:cs typeface="Open Sans Condensed"/>
              </a:endParaRPr>
            </a:p>
          </p:txBody>
        </p:sp>
      </p:grpSp>
      <p:sp>
        <p:nvSpPr>
          <p:cNvPr id="2" name="1 Rectángulo"/>
          <p:cNvSpPr/>
          <p:nvPr/>
        </p:nvSpPr>
        <p:spPr>
          <a:xfrm rot="16200000">
            <a:off x="6689179" y="2579301"/>
            <a:ext cx="3991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https://gqueiroz.shinyapps.io/rshinylady/</a:t>
            </a:r>
          </a:p>
        </p:txBody>
      </p:sp>
    </p:spTree>
    <p:extLst>
      <p:ext uri="{BB962C8B-B14F-4D97-AF65-F5344CB8AC3E}">
        <p14:creationId xmlns:p14="http://schemas.microsoft.com/office/powerpoint/2010/main" val="1746380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251520" y="137368"/>
            <a:ext cx="3456384" cy="1138238"/>
          </a:xfrm>
        </p:spPr>
        <p:txBody>
          <a:bodyPr/>
          <a:lstStyle/>
          <a:p>
            <a:r>
              <a:rPr lang="es-ES_tradnl" sz="6000" dirty="0" smtClean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¿QUÉ </a:t>
            </a:r>
            <a:r>
              <a:rPr lang="es-ES_tradnl" sz="6000" dirty="0">
                <a:solidFill>
                  <a:srgbClr val="88398A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ES R?</a:t>
            </a:r>
            <a:endParaRPr lang="en-US" sz="6000" dirty="0">
              <a:solidFill>
                <a:srgbClr val="88398A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pic>
        <p:nvPicPr>
          <p:cNvPr id="7174" name="Picture 6" descr="R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5657" r="3905" b="29070"/>
          <a:stretch/>
        </p:blipFill>
        <p:spPr bwMode="auto">
          <a:xfrm>
            <a:off x="323528" y="2499742"/>
            <a:ext cx="2671554" cy="226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6"/>
          <p:cNvSpPr txBox="1"/>
          <p:nvPr/>
        </p:nvSpPr>
        <p:spPr>
          <a:xfrm>
            <a:off x="3108548" y="1349096"/>
            <a:ext cx="5760640" cy="2585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</a:pPr>
            <a:r>
              <a:rPr lang="es-ES_tradnl" sz="2400" spc="7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Lenguaje de programación estadística, libre y gratuito que sirve para: </a:t>
            </a:r>
            <a:r>
              <a:rPr lang="es-ES_tradnl" sz="2400" spc="70" dirty="0" smtClean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leer datos</a:t>
            </a:r>
            <a:r>
              <a:rPr lang="es-ES_tradnl" sz="2400" spc="7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limpiarlos, transformarlos, analizarlos, </a:t>
            </a:r>
            <a:r>
              <a:rPr lang="es-ES_tradnl" sz="2400" spc="70" dirty="0" smtClean="0">
                <a:solidFill>
                  <a:schemeClr val="accent3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visualizarlos</a:t>
            </a:r>
            <a:r>
              <a:rPr lang="es-ES_tradnl" sz="2400" spc="7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(e incluso interactivamente!) manipular bases de datos, generar reportes en PDF, escribir libros, </a:t>
            </a:r>
            <a:r>
              <a:rPr lang="es-ES_tradnl" sz="2400" spc="70" dirty="0" smtClean="0">
                <a:solidFill>
                  <a:schemeClr val="accent4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diseñar páginas web</a:t>
            </a:r>
            <a:r>
              <a:rPr lang="es-ES_tradnl" sz="2400" spc="7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, y crear páginas interactivas con datos.</a:t>
            </a:r>
            <a:endParaRPr sz="24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38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rladies logo"/>
          <p:cNvSpPr>
            <a:spLocks noChangeAspect="1" noChangeArrowheads="1"/>
          </p:cNvSpPr>
          <p:nvPr/>
        </p:nvSpPr>
        <p:spPr bwMode="auto">
          <a:xfrm>
            <a:off x="155575" y="-2605088"/>
            <a:ext cx="5438775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10 Grupo"/>
          <p:cNvGrpSpPr/>
          <p:nvPr/>
        </p:nvGrpSpPr>
        <p:grpSpPr>
          <a:xfrm>
            <a:off x="162151" y="535738"/>
            <a:ext cx="4296987" cy="4042339"/>
            <a:chOff x="162151" y="535738"/>
            <a:chExt cx="4296987" cy="4042339"/>
          </a:xfrm>
        </p:grpSpPr>
        <p:sp>
          <p:nvSpPr>
            <p:cNvPr id="8" name="7 Elipse"/>
            <p:cNvSpPr/>
            <p:nvPr/>
          </p:nvSpPr>
          <p:spPr>
            <a:xfrm>
              <a:off x="1043608" y="2993901"/>
              <a:ext cx="1584176" cy="158417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 CuadroTexto"/>
            <p:cNvSpPr txBox="1"/>
            <p:nvPr/>
          </p:nvSpPr>
          <p:spPr>
            <a:xfrm rot="20732994">
              <a:off x="162151" y="535738"/>
              <a:ext cx="41969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¿Has usado algo de esto?</a:t>
              </a:r>
              <a:endParaRPr lang="en-US" sz="32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" name="5 Elipse"/>
            <p:cNvSpPr/>
            <p:nvPr/>
          </p:nvSpPr>
          <p:spPr>
            <a:xfrm>
              <a:off x="323528" y="1409725"/>
              <a:ext cx="1584176" cy="158417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6 Elipse"/>
            <p:cNvSpPr/>
            <p:nvPr/>
          </p:nvSpPr>
          <p:spPr>
            <a:xfrm>
              <a:off x="1691680" y="1923678"/>
              <a:ext cx="1584176" cy="158417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2720987" y="792704"/>
              <a:ext cx="1584176" cy="158417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2874962" y="2715766"/>
              <a:ext cx="1584176" cy="1584176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11 Elipse"/>
          <p:cNvSpPr/>
          <p:nvPr/>
        </p:nvSpPr>
        <p:spPr>
          <a:xfrm>
            <a:off x="5508104" y="931015"/>
            <a:ext cx="2835924" cy="283592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14 Grupo"/>
          <p:cNvGrpSpPr/>
          <p:nvPr/>
        </p:nvGrpSpPr>
        <p:grpSpPr>
          <a:xfrm>
            <a:off x="4983867" y="672509"/>
            <a:ext cx="3884397" cy="4129143"/>
            <a:chOff x="4983867" y="672509"/>
            <a:chExt cx="3884397" cy="4129143"/>
          </a:xfrm>
        </p:grpSpPr>
        <p:sp>
          <p:nvSpPr>
            <p:cNvPr id="13" name="12 CuadroTexto"/>
            <p:cNvSpPr txBox="1"/>
            <p:nvPr/>
          </p:nvSpPr>
          <p:spPr>
            <a:xfrm>
              <a:off x="4983867" y="3785989"/>
              <a:ext cx="38843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Ada King, Condesa de </a:t>
              </a:r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Lovelace</a:t>
              </a:r>
              <a:endParaRPr lang="es-ES_tradnl" sz="24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Primer Programadora</a:t>
              </a: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Generó los primeros algoritmos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" name="13 CuadroTexto"/>
            <p:cNvSpPr txBox="1"/>
            <p:nvPr/>
          </p:nvSpPr>
          <p:spPr>
            <a:xfrm rot="1338783">
              <a:off x="6962041" y="672509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1815-1852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6067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451" y="195486"/>
            <a:ext cx="5311752" cy="720080"/>
          </a:xfrm>
        </p:spPr>
        <p:txBody>
          <a:bodyPr/>
          <a:lstStyle/>
          <a:p>
            <a:r>
              <a:rPr lang="es-ES_tradnl" sz="3600" dirty="0" smtClean="0"/>
              <a:t>R-LADIES SANTA FE</a:t>
            </a:r>
            <a:endParaRPr lang="en-US" sz="3600" dirty="0"/>
          </a:p>
        </p:txBody>
      </p:sp>
      <p:sp>
        <p:nvSpPr>
          <p:cNvPr id="8" name="AutoShape 8" descr="Image result for slack logo"/>
          <p:cNvSpPr>
            <a:spLocks noChangeAspect="1" noChangeArrowheads="1"/>
          </p:cNvSpPr>
          <p:nvPr/>
        </p:nvSpPr>
        <p:spPr bwMode="auto">
          <a:xfrm>
            <a:off x="155575" y="-2605088"/>
            <a:ext cx="5429250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5744714" y="1612750"/>
            <a:ext cx="3252884" cy="325288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2" descr="Image result for youtub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 descr="Image result for youtube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8" descr="Image result for youtube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18 Grupo"/>
          <p:cNvGrpSpPr/>
          <p:nvPr/>
        </p:nvGrpSpPr>
        <p:grpSpPr>
          <a:xfrm>
            <a:off x="323528" y="1099194"/>
            <a:ext cx="5421186" cy="3632796"/>
            <a:chOff x="323528" y="1059417"/>
            <a:chExt cx="5421186" cy="3632796"/>
          </a:xfrm>
        </p:grpSpPr>
        <p:grpSp>
          <p:nvGrpSpPr>
            <p:cNvPr id="9" name="8 Grupo"/>
            <p:cNvGrpSpPr/>
            <p:nvPr/>
          </p:nvGrpSpPr>
          <p:grpSpPr>
            <a:xfrm>
              <a:off x="473925" y="1059417"/>
              <a:ext cx="5270789" cy="612000"/>
              <a:chOff x="506681" y="1304181"/>
              <a:chExt cx="5270789" cy="612000"/>
            </a:xfrm>
          </p:grpSpPr>
          <p:sp>
            <p:nvSpPr>
              <p:cNvPr id="3" name="2 Rectángulo"/>
              <p:cNvSpPr/>
              <p:nvPr/>
            </p:nvSpPr>
            <p:spPr>
              <a:xfrm>
                <a:off x="1115616" y="1459260"/>
                <a:ext cx="466185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https://www.meetup.com/rladies-santa-fe/</a:t>
                </a:r>
              </a:p>
            </p:txBody>
          </p:sp>
          <p:pic>
            <p:nvPicPr>
              <p:cNvPr id="5122" name="Picture 2" descr="Image result for meetup log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17" t="7940" r="4639" b="7850"/>
              <a:stretch/>
            </p:blipFill>
            <p:spPr bwMode="auto">
              <a:xfrm>
                <a:off x="506681" y="1304181"/>
                <a:ext cx="636225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9 Grupo"/>
            <p:cNvGrpSpPr/>
            <p:nvPr/>
          </p:nvGrpSpPr>
          <p:grpSpPr>
            <a:xfrm>
              <a:off x="938844" y="1914395"/>
              <a:ext cx="4396669" cy="516736"/>
              <a:chOff x="1133933" y="2057649"/>
              <a:chExt cx="4396669" cy="516736"/>
            </a:xfrm>
          </p:grpSpPr>
          <p:sp>
            <p:nvSpPr>
              <p:cNvPr id="4" name="3 Rectángulo"/>
              <p:cNvSpPr/>
              <p:nvPr/>
            </p:nvSpPr>
            <p:spPr>
              <a:xfrm>
                <a:off x="1715134" y="2147721"/>
                <a:ext cx="38154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https://twitter.com/RLadiesSantaFe</a:t>
                </a:r>
              </a:p>
            </p:txBody>
          </p:sp>
          <p:pic>
            <p:nvPicPr>
              <p:cNvPr id="5124" name="Picture 4" descr="Image result for twitter logo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9" t="22141" r="14153" b="22111"/>
              <a:stretch/>
            </p:blipFill>
            <p:spPr bwMode="auto">
              <a:xfrm>
                <a:off x="1133933" y="2057649"/>
                <a:ext cx="648000" cy="516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10 Grupo"/>
            <p:cNvGrpSpPr/>
            <p:nvPr/>
          </p:nvGrpSpPr>
          <p:grpSpPr>
            <a:xfrm>
              <a:off x="434788" y="2615018"/>
              <a:ext cx="5161415" cy="539080"/>
              <a:chOff x="632054" y="2797299"/>
              <a:chExt cx="5161415" cy="539080"/>
            </a:xfrm>
          </p:grpSpPr>
          <p:sp>
            <p:nvSpPr>
              <p:cNvPr id="5" name="4 Rectángulo"/>
              <p:cNvSpPr/>
              <p:nvPr/>
            </p:nvSpPr>
            <p:spPr>
              <a:xfrm>
                <a:off x="1144439" y="2894032"/>
                <a:ext cx="46490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https://www.facebook.com/RLadiesSantaFe</a:t>
                </a:r>
              </a:p>
            </p:txBody>
          </p:sp>
          <p:pic>
            <p:nvPicPr>
              <p:cNvPr id="5129" name="Picture 9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8" t="12306" r="11718" b="12109"/>
              <a:stretch/>
            </p:blipFill>
            <p:spPr bwMode="auto">
              <a:xfrm>
                <a:off x="632054" y="2797299"/>
                <a:ext cx="546045" cy="539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" name="11 Grupo"/>
            <p:cNvGrpSpPr/>
            <p:nvPr/>
          </p:nvGrpSpPr>
          <p:grpSpPr>
            <a:xfrm>
              <a:off x="323528" y="3371170"/>
              <a:ext cx="4362919" cy="612000"/>
              <a:chOff x="356284" y="3545925"/>
              <a:chExt cx="4362919" cy="612000"/>
            </a:xfrm>
          </p:grpSpPr>
          <p:sp>
            <p:nvSpPr>
              <p:cNvPr id="6" name="5 Rectángulo"/>
              <p:cNvSpPr/>
              <p:nvPr/>
            </p:nvSpPr>
            <p:spPr>
              <a:xfrm>
                <a:off x="988695" y="3655665"/>
                <a:ext cx="37305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https://</a:t>
                </a:r>
                <a:r>
                  <a:rPr lang="en-US" sz="2000" dirty="0" smtClean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rladies-santafe.slack.com/</a:t>
                </a: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pic>
            <p:nvPicPr>
              <p:cNvPr id="5131" name="Picture 11" descr="Related image"/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71" t="4438" r="20932" b="8589"/>
              <a:stretch/>
            </p:blipFill>
            <p:spPr bwMode="auto">
              <a:xfrm>
                <a:off x="356284" y="3545925"/>
                <a:ext cx="615316" cy="61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16 Grupo"/>
            <p:cNvGrpSpPr/>
            <p:nvPr/>
          </p:nvGrpSpPr>
          <p:grpSpPr>
            <a:xfrm>
              <a:off x="573863" y="4155926"/>
              <a:ext cx="3638097" cy="536287"/>
              <a:chOff x="573863" y="4155926"/>
              <a:chExt cx="3638097" cy="536287"/>
            </a:xfrm>
          </p:grpSpPr>
          <p:sp>
            <p:nvSpPr>
              <p:cNvPr id="18" name="17 Rectángulo"/>
              <p:cNvSpPr/>
              <p:nvPr/>
            </p:nvSpPr>
            <p:spPr>
              <a:xfrm>
                <a:off x="1183567" y="4252782"/>
                <a:ext cx="30283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2">
                        <a:lumMod val="75000"/>
                      </a:schemeClr>
                    </a:solidFill>
                    <a:latin typeface="Open Sans Condensed" panose="020B0806030504020204" pitchFamily="34" charset="0"/>
                    <a:ea typeface="Open Sans Condensed" panose="020B0806030504020204" pitchFamily="34" charset="0"/>
                    <a:cs typeface="Open Sans Condensed" panose="020B0806030504020204" pitchFamily="34" charset="0"/>
                  </a:rPr>
                  <a:t>http://bit.ly/RStaFeYouTube</a:t>
                </a:r>
                <a:endParaRPr lang="en-US" sz="2000" dirty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endParaRPr>
              </a:p>
            </p:txBody>
          </p:sp>
          <p:pic>
            <p:nvPicPr>
              <p:cNvPr id="6154" name="Picture 10" descr="Image result for youtube logo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863" y="4155926"/>
                <a:ext cx="536287" cy="536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255199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513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 redondeado"/>
          <p:cNvSpPr/>
          <p:nvPr/>
        </p:nvSpPr>
        <p:spPr>
          <a:xfrm>
            <a:off x="371550" y="2211710"/>
            <a:ext cx="5040560" cy="2736304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6 Grupo"/>
          <p:cNvGrpSpPr/>
          <p:nvPr/>
        </p:nvGrpSpPr>
        <p:grpSpPr>
          <a:xfrm>
            <a:off x="419839" y="205408"/>
            <a:ext cx="8530043" cy="2468252"/>
            <a:chOff x="419839" y="205408"/>
            <a:chExt cx="8530043" cy="2468252"/>
          </a:xfrm>
        </p:grpSpPr>
        <p:sp>
          <p:nvSpPr>
            <p:cNvPr id="3" name="2 Elipse"/>
            <p:cNvSpPr/>
            <p:nvPr/>
          </p:nvSpPr>
          <p:spPr>
            <a:xfrm>
              <a:off x="5724127" y="205408"/>
              <a:ext cx="2304256" cy="230425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4 CuadroTexto"/>
            <p:cNvSpPr txBox="1"/>
            <p:nvPr/>
          </p:nvSpPr>
          <p:spPr>
            <a:xfrm>
              <a:off x="419839" y="557897"/>
              <a:ext cx="4943981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Almirante Grace Hopper</a:t>
              </a: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Inventó el Primer Compilador</a:t>
              </a: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Lenguajes independientes de las computadoras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" name="5 CuadroTexto"/>
            <p:cNvSpPr txBox="1"/>
            <p:nvPr/>
          </p:nvSpPr>
          <p:spPr>
            <a:xfrm rot="20170482">
              <a:off x="6907335" y="2088885"/>
              <a:ext cx="20425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1906 - 1992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9" name="8 CuadroTexto"/>
          <p:cNvSpPr txBox="1"/>
          <p:nvPr/>
        </p:nvSpPr>
        <p:spPr>
          <a:xfrm rot="20824152">
            <a:off x="5909242" y="3246898"/>
            <a:ext cx="2952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“La frase más peligrosa de cualquier idioma, es </a:t>
            </a:r>
            <a:r>
              <a:rPr lang="es-ES_tradnl" sz="1800" b="1" i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‘siempre se hizo así’</a:t>
            </a:r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– Grace Hopper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221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Image result for margaret hamil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771550"/>
            <a:ext cx="2844316" cy="35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grace hop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52125"/>
            <a:ext cx="3137581" cy="22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87143" y="90499"/>
            <a:ext cx="4124817" cy="2978216"/>
            <a:chOff x="87143" y="90499"/>
            <a:chExt cx="4124817" cy="2978216"/>
          </a:xfrm>
        </p:grpSpPr>
        <p:sp>
          <p:nvSpPr>
            <p:cNvPr id="3" name="2 Elipse"/>
            <p:cNvSpPr/>
            <p:nvPr/>
          </p:nvSpPr>
          <p:spPr>
            <a:xfrm>
              <a:off x="569538" y="771550"/>
              <a:ext cx="2297165" cy="2297165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87143" y="90499"/>
              <a:ext cx="41248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¿Y qué pasó con la llegada a la </a:t>
              </a:r>
              <a:r>
                <a:rPr lang="es-ES_tradnl" sz="20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luna y la carrera espacial?</a:t>
              </a:r>
              <a:endParaRPr lang="en-US" sz="20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0" name="9 CuadroTexto"/>
          <p:cNvSpPr txBox="1"/>
          <p:nvPr/>
        </p:nvSpPr>
        <p:spPr>
          <a:xfrm rot="20934900">
            <a:off x="2980405" y="609479"/>
            <a:ext cx="34359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Margaret Hamilton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Dirigió el desarrollo el sistema de vuelo del Apolo11.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Evitó problemas críticos de aterrizaje.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 rot="923979">
            <a:off x="499586" y="3408120"/>
            <a:ext cx="2665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b="1" dirty="0" smtClean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¡Tenía 31 años cuando el código que escribió evitó abortar el aterrizaje en la luna!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 rot="1338783">
            <a:off x="6641444" y="565745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1936-presente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1109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 Grupo"/>
          <p:cNvGrpSpPr/>
          <p:nvPr/>
        </p:nvGrpSpPr>
        <p:grpSpPr>
          <a:xfrm>
            <a:off x="87143" y="90499"/>
            <a:ext cx="3852337" cy="2841291"/>
            <a:chOff x="87143" y="90499"/>
            <a:chExt cx="3852337" cy="2841291"/>
          </a:xfrm>
        </p:grpSpPr>
        <p:sp>
          <p:nvSpPr>
            <p:cNvPr id="3" name="2 Elipse"/>
            <p:cNvSpPr/>
            <p:nvPr/>
          </p:nvSpPr>
          <p:spPr>
            <a:xfrm>
              <a:off x="467544" y="483518"/>
              <a:ext cx="2448272" cy="2448272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87143" y="90499"/>
              <a:ext cx="3852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0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Hubo misiones previas al Apolo 11…</a:t>
              </a:r>
              <a:endParaRPr lang="en-US" sz="20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4860032" y="699542"/>
            <a:ext cx="4077686" cy="4176464"/>
            <a:chOff x="4670778" y="555526"/>
            <a:chExt cx="4077686" cy="4176464"/>
          </a:xfrm>
        </p:grpSpPr>
        <p:pic>
          <p:nvPicPr>
            <p:cNvPr id="5122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0778" y="2211710"/>
              <a:ext cx="2970796" cy="2520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5 Elipse"/>
            <p:cNvSpPr/>
            <p:nvPr/>
          </p:nvSpPr>
          <p:spPr>
            <a:xfrm>
              <a:off x="6156176" y="555526"/>
              <a:ext cx="2592288" cy="2592288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8 CuadroTexto"/>
          <p:cNvSpPr txBox="1"/>
          <p:nvPr/>
        </p:nvSpPr>
        <p:spPr>
          <a:xfrm rot="21078208">
            <a:off x="465695" y="2742808"/>
            <a:ext cx="40071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Katherine Johnson, Matemática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Calculó las trayectorias, órbitas, ventanas de despegue y caminos de aterrizaje del Programa Mercurio, previo al Apolo 11…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3161990" y="530537"/>
            <a:ext cx="3030605" cy="1839571"/>
            <a:chOff x="3161990" y="530537"/>
            <a:chExt cx="3030605" cy="1839571"/>
          </a:xfrm>
        </p:grpSpPr>
        <p:sp>
          <p:nvSpPr>
            <p:cNvPr id="8" name="7 Flecha derecha"/>
            <p:cNvSpPr/>
            <p:nvPr/>
          </p:nvSpPr>
          <p:spPr>
            <a:xfrm rot="19257428">
              <a:off x="3161990" y="1945151"/>
              <a:ext cx="1208584" cy="42495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 rot="923979">
              <a:off x="3527468" y="530537"/>
              <a:ext cx="26651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b="1" dirty="0" smtClean="0">
                  <a:solidFill>
                    <a:schemeClr val="accent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¡Todos estos cálculos fueron hechos a mano!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13" name="12 CuadroTexto"/>
          <p:cNvSpPr txBox="1"/>
          <p:nvPr/>
        </p:nvSpPr>
        <p:spPr>
          <a:xfrm rot="1338783">
            <a:off x="6641444" y="565745"/>
            <a:ext cx="2481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1918-presente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605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Elipse"/>
          <p:cNvSpPr/>
          <p:nvPr/>
        </p:nvSpPr>
        <p:spPr>
          <a:xfrm>
            <a:off x="5796136" y="555526"/>
            <a:ext cx="3069574" cy="30695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2 Grupo"/>
          <p:cNvGrpSpPr/>
          <p:nvPr/>
        </p:nvGrpSpPr>
        <p:grpSpPr>
          <a:xfrm>
            <a:off x="5840987" y="275622"/>
            <a:ext cx="2790132" cy="4365141"/>
            <a:chOff x="5840987" y="275622"/>
            <a:chExt cx="2790132" cy="4365141"/>
          </a:xfrm>
        </p:grpSpPr>
        <p:sp>
          <p:nvSpPr>
            <p:cNvPr id="5" name="4 CuadroTexto"/>
            <p:cNvSpPr txBox="1"/>
            <p:nvPr/>
          </p:nvSpPr>
          <p:spPr>
            <a:xfrm rot="20650933">
              <a:off x="5840987" y="275622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1910-2008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6030727" y="3625100"/>
              <a:ext cx="26003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Dorothy</a:t>
              </a:r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4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Vaughan</a:t>
              </a:r>
              <a:endParaRPr lang="es-ES_tradnl" sz="24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Matemática, Supervisora</a:t>
              </a:r>
            </a:p>
            <a:p>
              <a:pPr algn="ctr"/>
              <a:r>
                <a:rPr lang="es-ES_tradnl" sz="1800" dirty="0" smtClean="0">
                  <a:solidFill>
                    <a:schemeClr val="tx2">
                      <a:lumMod val="2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de Computadoras en NASA</a:t>
              </a:r>
              <a:endParaRPr lang="en-US" sz="1800" dirty="0">
                <a:solidFill>
                  <a:schemeClr val="tx2">
                    <a:lumMod val="2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pic>
        <p:nvPicPr>
          <p:cNvPr id="1028" name="Picture 4" descr="Dorothy Vaughan: NASA's &quot;Human Computer&quot; and American He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9662"/>
            <a:ext cx="3888431" cy="30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755576" y="148446"/>
            <a:ext cx="40071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Aprendió FORTRAN cuando instalaban la primera computadora en la NASA, y le enseñó a otras mujeres. Juntas, se convirtieron en las primeras “operarias” de computadoras.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739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foxmovies.com/s3/dev-temp/en-US/__59dd139766efd-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55526"/>
            <a:ext cx="8332674" cy="359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139952" y="4160490"/>
            <a:ext cx="880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MARY</a:t>
            </a:r>
          </a:p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JACKSON</a:t>
            </a:r>
            <a:endParaRPr lang="en-US" sz="1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628751" y="4165192"/>
            <a:ext cx="1071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KATHERINE</a:t>
            </a:r>
          </a:p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JOHNSON</a:t>
            </a:r>
            <a:endParaRPr lang="en-US" sz="1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330619" y="413256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DOROTHY</a:t>
            </a:r>
          </a:p>
          <a:p>
            <a:pPr algn="ctr"/>
            <a:r>
              <a:rPr lang="es-ES_tradnl" sz="16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VAUGHAN</a:t>
            </a:r>
            <a:endParaRPr lang="en-US" sz="16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rvard's 'Computers': The Women Who Measured the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00483"/>
            <a:ext cx="4920481" cy="3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539552" y="267494"/>
            <a:ext cx="4382958" cy="808109"/>
            <a:chOff x="539552" y="267494"/>
            <a:chExt cx="4382958" cy="808109"/>
          </a:xfrm>
        </p:grpSpPr>
        <p:sp>
          <p:nvSpPr>
            <p:cNvPr id="3" name="2 CuadroTexto"/>
            <p:cNvSpPr txBox="1"/>
            <p:nvPr/>
          </p:nvSpPr>
          <p:spPr>
            <a:xfrm>
              <a:off x="539552" y="267494"/>
              <a:ext cx="4030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Las “computadoras de Harvard”</a:t>
              </a:r>
              <a:endParaRPr lang="en-US" sz="24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339752" y="613938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1875 – 1918 (</a:t>
              </a:r>
              <a:r>
                <a:rPr lang="es-ES_tradnl" sz="2400" dirty="0" err="1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aprox</a:t>
              </a:r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)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5508104" y="267716"/>
            <a:ext cx="3024336" cy="2793504"/>
            <a:chOff x="5508104" y="267716"/>
            <a:chExt cx="3024336" cy="2793504"/>
          </a:xfrm>
        </p:grpSpPr>
        <p:sp>
          <p:nvSpPr>
            <p:cNvPr id="8" name="7 Elipse"/>
            <p:cNvSpPr/>
            <p:nvPr/>
          </p:nvSpPr>
          <p:spPr>
            <a:xfrm>
              <a:off x="5508104" y="1117004"/>
              <a:ext cx="1944216" cy="194421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6773291" y="267716"/>
              <a:ext cx="1759149" cy="200141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9 CuadroTexto"/>
          <p:cNvSpPr txBox="1"/>
          <p:nvPr/>
        </p:nvSpPr>
        <p:spPr>
          <a:xfrm rot="21155996">
            <a:off x="5362148" y="3062903"/>
            <a:ext cx="37129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Williamina</a:t>
            </a:r>
            <a:r>
              <a: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Fleming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Catalogó miles de estrellas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Generó un sistema de clasificación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Clasificó fenómenos</a:t>
            </a:r>
          </a:p>
          <a:p>
            <a:pPr algn="ctr"/>
            <a:r>
              <a:rPr lang="es-ES_tradnl" sz="2000" dirty="0" smtClean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Descubrió la “Nebulosa Cabeza de Caballo”</a:t>
            </a:r>
            <a:endParaRPr lang="en-US" sz="2000" dirty="0">
              <a:solidFill>
                <a:schemeClr val="bg2">
                  <a:lumMod val="75000"/>
                </a:schemeClr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 rot="20028429">
            <a:off x="7253200" y="2100262"/>
            <a:ext cx="1840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 smtClean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1857-1911</a:t>
            </a:r>
            <a:endParaRPr lang="en-US" sz="3200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80713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rvard's 'Computers': The Women Who Measured the St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00483"/>
            <a:ext cx="4920481" cy="39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4 Grupo"/>
          <p:cNvGrpSpPr/>
          <p:nvPr/>
        </p:nvGrpSpPr>
        <p:grpSpPr>
          <a:xfrm>
            <a:off x="539552" y="267494"/>
            <a:ext cx="4382958" cy="808109"/>
            <a:chOff x="539552" y="267494"/>
            <a:chExt cx="4382958" cy="808109"/>
          </a:xfrm>
        </p:grpSpPr>
        <p:sp>
          <p:nvSpPr>
            <p:cNvPr id="3" name="2 CuadroTexto"/>
            <p:cNvSpPr txBox="1"/>
            <p:nvPr/>
          </p:nvSpPr>
          <p:spPr>
            <a:xfrm>
              <a:off x="539552" y="267494"/>
              <a:ext cx="4030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Las “computadoras de Harvard”</a:t>
              </a:r>
              <a:endParaRPr lang="en-US" sz="2400" dirty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2339752" y="613938"/>
              <a:ext cx="2582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1875 – 1918 (</a:t>
              </a:r>
              <a:r>
                <a:rPr lang="es-ES_tradnl" sz="2400" dirty="0" err="1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aprox</a:t>
              </a:r>
              <a:r>
                <a:rPr lang="es-ES_tradnl" sz="2400" dirty="0" smtClean="0">
                  <a:solidFill>
                    <a:schemeClr val="bg2">
                      <a:lumMod val="50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)</a:t>
              </a:r>
              <a:endParaRPr lang="en-US" sz="2400" dirty="0">
                <a:solidFill>
                  <a:schemeClr val="bg2">
                    <a:lumMod val="50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  <p:sp>
        <p:nvSpPr>
          <p:cNvPr id="6" name="5 Elipse"/>
          <p:cNvSpPr/>
          <p:nvPr/>
        </p:nvSpPr>
        <p:spPr>
          <a:xfrm>
            <a:off x="5724126" y="761554"/>
            <a:ext cx="2409031" cy="240903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1 Grupo"/>
          <p:cNvGrpSpPr/>
          <p:nvPr/>
        </p:nvGrpSpPr>
        <p:grpSpPr>
          <a:xfrm>
            <a:off x="5200475" y="576002"/>
            <a:ext cx="3572496" cy="3809450"/>
            <a:chOff x="5200475" y="576002"/>
            <a:chExt cx="3572496" cy="3809450"/>
          </a:xfrm>
        </p:grpSpPr>
        <p:sp>
          <p:nvSpPr>
            <p:cNvPr id="7" name="6 CuadroTexto"/>
            <p:cNvSpPr txBox="1"/>
            <p:nvPr/>
          </p:nvSpPr>
          <p:spPr>
            <a:xfrm rot="241514">
              <a:off x="5200475" y="3246679"/>
              <a:ext cx="345633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Annie</a:t>
              </a:r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Jump</a:t>
              </a:r>
              <a:r>
                <a:rPr lang="es-ES_tradnl" sz="2800" dirty="0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 </a:t>
              </a:r>
              <a:r>
                <a:rPr lang="es-ES_tradnl" sz="2800" dirty="0" err="1" smtClean="0">
                  <a:solidFill>
                    <a:srgbClr val="863888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Cannon</a:t>
              </a:r>
              <a:endParaRPr lang="es-ES_tradnl" sz="2800" dirty="0" smtClean="0">
                <a:solidFill>
                  <a:srgbClr val="863888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  <a:p>
              <a:pPr algn="ctr"/>
              <a:r>
                <a:rPr lang="es-ES_tradnl" sz="2000" dirty="0" smtClean="0">
                  <a:solidFill>
                    <a:schemeClr val="bg2">
                      <a:lumMod val="75000"/>
                    </a:schemeClr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Clasificación de estrellas por temperatura y espectro.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 rot="1251480">
              <a:off x="6932403" y="576002"/>
              <a:ext cx="18405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sz="3200" dirty="0" smtClean="0"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1863-1941</a:t>
              </a:r>
              <a:endParaRPr lang="en-US" sz="32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09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565</Words>
  <Application>Microsoft Office PowerPoint</Application>
  <PresentationFormat>Presentación en pantalla (16:9)</PresentationFormat>
  <Paragraphs>102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Helvetica Neue</vt:lpstr>
      <vt:lpstr>Titillium Web</vt:lpstr>
      <vt:lpstr>Open Sans Condensed</vt:lpstr>
      <vt:lpstr>Open Sans</vt:lpstr>
      <vt:lpstr>R-Ladies Template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¡LOS INVITAMOS A R-LADIES!</vt:lpstr>
      <vt:lpstr>Presentación de PowerPoint</vt:lpstr>
      <vt:lpstr>¿QUÉ ES R?</vt:lpstr>
      <vt:lpstr>R-LADIES SANTA FE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Melina</cp:lastModifiedBy>
  <cp:revision>122</cp:revision>
  <dcterms:modified xsi:type="dcterms:W3CDTF">2019-02-08T12:04:25Z</dcterms:modified>
</cp:coreProperties>
</file>